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35" r:id="rId1"/>
  </p:sldMasterIdLst>
  <p:notesMasterIdLst>
    <p:notesMasterId r:id="rId14"/>
  </p:notesMasterIdLst>
  <p:handoutMasterIdLst>
    <p:handoutMasterId r:id="rId15"/>
  </p:handoutMasterIdLst>
  <p:sldIdLst>
    <p:sldId id="267" r:id="rId2"/>
    <p:sldId id="281" r:id="rId3"/>
    <p:sldId id="280" r:id="rId4"/>
    <p:sldId id="303" r:id="rId5"/>
    <p:sldId id="295" r:id="rId6"/>
    <p:sldId id="297" r:id="rId7"/>
    <p:sldId id="298" r:id="rId8"/>
    <p:sldId id="299" r:id="rId9"/>
    <p:sldId id="300" r:id="rId10"/>
    <p:sldId id="269" r:id="rId11"/>
    <p:sldId id="30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58" autoAdjust="0"/>
  </p:normalViewPr>
  <p:slideViewPr>
    <p:cSldViewPr snapToGrid="0" snapToObjects="1">
      <p:cViewPr varScale="1">
        <p:scale>
          <a:sx n="60" d="100"/>
          <a:sy n="60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>
        <p:scale>
          <a:sx n="150" d="100"/>
          <a:sy n="150" d="100"/>
        </p:scale>
        <p:origin x="-229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6124FB-534D-4FBB-A3E2-6284D5454204}" type="doc">
      <dgm:prSet loTypeId="urn:diagrams.loki3.com/VaryingWidthList+Icon" loCatId="officeonlin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C7DEF65-0147-4B55-B02E-AA736280609B}">
      <dgm:prSet custT="1"/>
      <dgm:spPr>
        <a:noFill/>
      </dgm:spPr>
      <dgm:t>
        <a:bodyPr/>
        <a:lstStyle/>
        <a:p>
          <a:pPr rtl="0"/>
          <a:r>
            <a:rPr lang="en-US" sz="2800" b="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Global Support </a:t>
          </a:r>
          <a:r>
            <a:rPr lang="en-US" sz="2800" b="0" baseline="0" dirty="0" err="1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Programme</a:t>
          </a:r>
          <a:r>
            <a:rPr lang="en-US" sz="2800" b="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 </a:t>
          </a:r>
        </a:p>
        <a:p>
          <a:pPr rtl="0"/>
          <a:r>
            <a:rPr lang="en-US" sz="2800" b="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for National Communications, Biennial Update Reports and Intended Nationally Determined Contributions</a:t>
          </a:r>
        </a:p>
        <a:p>
          <a:pPr rtl="0"/>
          <a:r>
            <a:rPr lang="en-US" sz="2800" b="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for Non Annex I countries</a:t>
          </a:r>
        </a:p>
      </dgm:t>
    </dgm:pt>
    <dgm:pt modelId="{4ABD0886-D5EC-4481-B200-535C81719162}" type="parTrans" cxnId="{8249FBF2-70E5-4940-92AE-94176F6E6C9D}">
      <dgm:prSet/>
      <dgm:spPr/>
      <dgm:t>
        <a:bodyPr/>
        <a:lstStyle/>
        <a:p>
          <a:endParaRPr lang="en-GB"/>
        </a:p>
      </dgm:t>
    </dgm:pt>
    <dgm:pt modelId="{D945C6B6-6A7A-4FBB-8178-A9A473AC0A8D}" type="sibTrans" cxnId="{8249FBF2-70E5-4940-92AE-94176F6E6C9D}">
      <dgm:prSet/>
      <dgm:spPr/>
      <dgm:t>
        <a:bodyPr/>
        <a:lstStyle/>
        <a:p>
          <a:endParaRPr lang="en-GB"/>
        </a:p>
      </dgm:t>
    </dgm:pt>
    <dgm:pt modelId="{FAFB124C-EF8A-4DED-88EF-B92B8C400DC4}" type="pres">
      <dgm:prSet presAssocID="{6D6124FB-534D-4FBB-A3E2-6284D5454204}" presName="Name0" presStyleCnt="0">
        <dgm:presLayoutVars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ABECBA20-8290-4C63-82E0-E0CA72BA1A76}" type="pres">
      <dgm:prSet presAssocID="{0C7DEF65-0147-4B55-B02E-AA736280609B}" presName="text" presStyleLbl="node1" presStyleIdx="0" presStyleCnt="1" custScaleX="191259" custLinFactNeighborY="-2168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E7C3FF9F-F807-436A-81EE-180B082FEF15}" type="presOf" srcId="{0C7DEF65-0147-4B55-B02E-AA736280609B}" destId="{ABECBA20-8290-4C63-82E0-E0CA72BA1A76}" srcOrd="0" destOrd="0" presId="urn:diagrams.loki3.com/VaryingWidthList+Icon"/>
    <dgm:cxn modelId="{17BD7261-8FFE-4C1D-8C0D-56EDFB280B1E}" type="presOf" srcId="{6D6124FB-534D-4FBB-A3E2-6284D5454204}" destId="{FAFB124C-EF8A-4DED-88EF-B92B8C400DC4}" srcOrd="0" destOrd="0" presId="urn:diagrams.loki3.com/VaryingWidthList+Icon"/>
    <dgm:cxn modelId="{8249FBF2-70E5-4940-92AE-94176F6E6C9D}" srcId="{6D6124FB-534D-4FBB-A3E2-6284D5454204}" destId="{0C7DEF65-0147-4B55-B02E-AA736280609B}" srcOrd="0" destOrd="0" parTransId="{4ABD0886-D5EC-4481-B200-535C81719162}" sibTransId="{D945C6B6-6A7A-4FBB-8178-A9A473AC0A8D}"/>
    <dgm:cxn modelId="{459F0875-BA7A-4804-BA24-3C26E8ED2D1D}" type="presParOf" srcId="{FAFB124C-EF8A-4DED-88EF-B92B8C400DC4}" destId="{ABECBA20-8290-4C63-82E0-E0CA72BA1A76}" srcOrd="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ECBA20-8290-4C63-82E0-E0CA72BA1A76}">
      <dsp:nvSpPr>
        <dsp:cNvPr id="0" name=""/>
        <dsp:cNvSpPr/>
      </dsp:nvSpPr>
      <dsp:spPr>
        <a:xfrm>
          <a:off x="0" y="0"/>
          <a:ext cx="8826759" cy="2470475"/>
        </a:xfrm>
        <a:prstGeom prst="rect">
          <a:avLst/>
        </a:prstGeom>
        <a:noFill/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Global Support </a:t>
          </a:r>
          <a:r>
            <a:rPr lang="en-US" sz="2800" b="0" kern="1200" baseline="0" dirty="0" err="1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Programme</a:t>
          </a:r>
          <a:r>
            <a:rPr lang="en-US" sz="2800" b="0" kern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for National Communications, Biennial Update Reports and Intended Nationally Determined Contributions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baseline="0" dirty="0" smtClean="0">
              <a:solidFill>
                <a:schemeClr val="tx1"/>
              </a:solidFill>
              <a:effectLst/>
              <a:latin typeface="Calibri" panose="020F0502020204030204" pitchFamily="34" charset="0"/>
            </a:rPr>
            <a:t>for Non Annex I countries</a:t>
          </a:r>
        </a:p>
      </dsp:txBody>
      <dsp:txXfrm>
        <a:off x="0" y="0"/>
        <a:ext cx="8826759" cy="2470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12D32-8FFD-674B-B320-801C238842EC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82C82-D330-5C48-AD7E-28A975F9A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105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A57B0-DE46-014D-8541-81678FEE5AC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C76C1-98D0-CE40-9A16-6AB6020D6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8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6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3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E938F-F34F-6147-B721-103CB896524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9615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C76C1-98D0-CE40-9A16-6AB6020D66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56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63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06202" y="5238416"/>
            <a:ext cx="2736903" cy="1419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4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5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73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2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5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9/25/15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UNDP Global Support Programme.                                Presentation prepared by Gayle Nelson, Nagada Consultants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89FDC87F-F2E5-AB4F-80CC-8D9C1262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8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gif"/><Relationship Id="rId4" Type="http://schemas.openxmlformats.org/officeDocument/2006/relationships/diagramLayout" Target="../diagrams/layout1.xm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damiano.borgogno@undp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119" y="826927"/>
            <a:ext cx="3408784" cy="1764046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44934772"/>
              </p:ext>
            </p:extLst>
          </p:nvPr>
        </p:nvGraphicFramePr>
        <p:xfrm>
          <a:off x="134019" y="1890234"/>
          <a:ext cx="8826759" cy="2472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Immagine 3" descr="UNDP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0509" y="5181468"/>
            <a:ext cx="919455" cy="1499188"/>
          </a:xfrm>
          <a:prstGeom prst="rect">
            <a:avLst/>
          </a:prstGeom>
        </p:spPr>
      </p:pic>
      <p:pic>
        <p:nvPicPr>
          <p:cNvPr id="6" name="Immagine 5" descr="UNEP-log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5171" y="5330225"/>
            <a:ext cx="1134072" cy="13504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7997" y="4818439"/>
            <a:ext cx="3032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    COP 21, Paris</a:t>
            </a:r>
          </a:p>
        </p:txBody>
      </p:sp>
      <p:sp>
        <p:nvSpPr>
          <p:cNvPr id="2" name="Rectangle 1"/>
          <p:cNvSpPr/>
          <p:nvPr/>
        </p:nvSpPr>
        <p:spPr>
          <a:xfrm>
            <a:off x="721895" y="348128"/>
            <a:ext cx="78489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Calibri" panose="020F0502020204030204" pitchFamily="34" charset="0"/>
              </a:rPr>
              <a:t>Strengthening climate policies through the Convention’s reporting </a:t>
            </a:r>
            <a:r>
              <a:rPr lang="en-US" sz="2800" dirty="0" smtClean="0">
                <a:solidFill>
                  <a:srgbClr val="00B0F0"/>
                </a:solidFill>
                <a:latin typeface="Calibri" panose="020F0502020204030204" pitchFamily="34" charset="0"/>
              </a:rPr>
              <a:t>tools</a:t>
            </a:r>
            <a:endParaRPr lang="en-US" sz="2800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422" y="4288523"/>
            <a:ext cx="6827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Tuesday December 8</a:t>
            </a:r>
            <a:r>
              <a:rPr lang="en-US" sz="3200" baseline="300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th</a:t>
            </a: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, Rio Pavilion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7" name="Immagine 6" descr="GEF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69009" y="5477582"/>
            <a:ext cx="2255593" cy="11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8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7078" y="281622"/>
            <a:ext cx="8666922" cy="715905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GSP k</a:t>
            </a:r>
            <a:r>
              <a:rPr lang="it-IT" dirty="0" smtClean="0">
                <a:solidFill>
                  <a:srgbClr val="00B0F0"/>
                </a:solidFill>
              </a:rPr>
              <a:t>ey components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57251" y="1223210"/>
            <a:ext cx="7404653" cy="4295273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/>
              <a:t>Institutional arrangements for the preparation of NCs</a:t>
            </a:r>
            <a:r>
              <a:rPr lang="it-IT" sz="2400" dirty="0"/>
              <a:t> </a:t>
            </a:r>
            <a:r>
              <a:rPr lang="it-IT" sz="2400" dirty="0" smtClean="0"/>
              <a:t>and BURs</a:t>
            </a:r>
          </a:p>
          <a:p>
            <a:pPr algn="just">
              <a:buNone/>
            </a:pPr>
            <a:endParaRPr lang="it-IT" sz="1300" dirty="0" smtClean="0"/>
          </a:p>
          <a:p>
            <a:pPr algn="just"/>
            <a:r>
              <a:rPr lang="en-US" sz="2400" dirty="0" smtClean="0"/>
              <a:t>Technical and policy-relevant guidance materials, dissemination of methodologies and tools, and thematic/sub-regional training, among others</a:t>
            </a:r>
            <a:r>
              <a:rPr lang="it-IT" sz="2400" dirty="0" smtClean="0"/>
              <a:t> </a:t>
            </a:r>
          </a:p>
          <a:p>
            <a:pPr algn="just">
              <a:buNone/>
            </a:pPr>
            <a:endParaRPr lang="it-IT" sz="1200" dirty="0" smtClean="0"/>
          </a:p>
          <a:p>
            <a:pPr algn="just"/>
            <a:r>
              <a:rPr lang="en-US" sz="2400" dirty="0" smtClean="0"/>
              <a:t>Knowledge management, best practice, communication and outreach</a:t>
            </a:r>
            <a:r>
              <a:rPr lang="it-IT" sz="2400" dirty="0" smtClean="0"/>
              <a:t> </a:t>
            </a:r>
          </a:p>
          <a:p>
            <a:endParaRPr lang="it-IT" sz="3500" b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61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82" y="192505"/>
            <a:ext cx="7406640" cy="135636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Some examples of how the GSP can provide support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516" y="1548866"/>
            <a:ext cx="8245641" cy="4386714"/>
          </a:xfrm>
        </p:spPr>
        <p:txBody>
          <a:bodyPr>
            <a:normAutofit/>
          </a:bodyPr>
          <a:lstStyle/>
          <a:p>
            <a:pPr marL="0" lvl="2">
              <a:spcBef>
                <a:spcPts val="750"/>
              </a:spcBef>
            </a:pPr>
            <a:r>
              <a:rPr lang="en-US" sz="1575" b="1" dirty="0" smtClean="0">
                <a:solidFill>
                  <a:srgbClr val="FFC000"/>
                </a:solidFill>
              </a:rPr>
              <a:t>Adaptation/Mitigation</a:t>
            </a:r>
            <a:endParaRPr lang="en-US" b="1" dirty="0">
              <a:solidFill>
                <a:srgbClr val="FFC000"/>
              </a:solidFill>
            </a:endParaRPr>
          </a:p>
          <a:p>
            <a:pPr marL="1028700" lvl="2" indent="-342900">
              <a:buFont typeface="+mj-lt"/>
              <a:buAutoNum type="romanLcPeriod"/>
            </a:pPr>
            <a:r>
              <a:rPr lang="en-US" dirty="0"/>
              <a:t>Institutional </a:t>
            </a:r>
            <a:r>
              <a:rPr lang="en-US" dirty="0" smtClean="0"/>
              <a:t>arrangements *</a:t>
            </a:r>
          </a:p>
          <a:p>
            <a:pPr marL="1028700" lvl="2" indent="-342900">
              <a:buFont typeface="+mj-lt"/>
              <a:buAutoNum type="romanLcPeriod"/>
            </a:pPr>
            <a:r>
              <a:rPr lang="en-US" dirty="0" smtClean="0"/>
              <a:t>QA/QC procedures *</a:t>
            </a:r>
            <a:endParaRPr lang="en-US" dirty="0"/>
          </a:p>
          <a:p>
            <a:pPr marL="1028700" lvl="2" indent="-342900">
              <a:buFont typeface="+mj-lt"/>
              <a:buAutoNum type="romanLcPeriod"/>
            </a:pPr>
            <a:r>
              <a:rPr lang="en-US" dirty="0"/>
              <a:t>Scenarios and modelling </a:t>
            </a:r>
          </a:p>
          <a:p>
            <a:pPr marL="1028700" lvl="2" indent="-342900">
              <a:buFont typeface="+mj-lt"/>
              <a:buAutoNum type="romanLcPeriod"/>
            </a:pPr>
            <a:r>
              <a:rPr lang="en-US" dirty="0"/>
              <a:t>MRV</a:t>
            </a:r>
          </a:p>
          <a:p>
            <a:pPr marL="1028700" lvl="2" indent="-342900">
              <a:buFont typeface="+mj-lt"/>
              <a:buAutoNum type="romanLcPeriod"/>
            </a:pPr>
            <a:r>
              <a:rPr lang="en-US" dirty="0"/>
              <a:t>Gender </a:t>
            </a:r>
            <a:r>
              <a:rPr lang="en-US" dirty="0" smtClean="0"/>
              <a:t>mainstreaming *</a:t>
            </a:r>
            <a:endParaRPr lang="en-US" dirty="0"/>
          </a:p>
          <a:p>
            <a:pPr marL="1028700" lvl="2" indent="-342900">
              <a:buFont typeface="+mj-lt"/>
              <a:buAutoNum type="romanLcPeriod"/>
            </a:pPr>
            <a:r>
              <a:rPr lang="en-US" dirty="0"/>
              <a:t>Communicating results in an effective </a:t>
            </a:r>
            <a:r>
              <a:rPr lang="en-US" dirty="0" smtClean="0"/>
              <a:t>way</a:t>
            </a:r>
            <a:endParaRPr lang="en-US" sz="1575" b="1" dirty="0" smtClean="0">
              <a:solidFill>
                <a:srgbClr val="FFC000"/>
              </a:solidFill>
            </a:endParaRPr>
          </a:p>
          <a:p>
            <a:r>
              <a:rPr lang="en-US" sz="1575" b="1" dirty="0" smtClean="0">
                <a:solidFill>
                  <a:srgbClr val="FFC000"/>
                </a:solidFill>
              </a:rPr>
              <a:t>GHG inventory</a:t>
            </a:r>
            <a:endParaRPr lang="en-US" dirty="0"/>
          </a:p>
          <a:p>
            <a:pPr marL="1028700" lvl="2" indent="-342900">
              <a:buFont typeface="+mj-lt"/>
              <a:buAutoNum type="alphaUcPeriod"/>
            </a:pPr>
            <a:r>
              <a:rPr lang="en-US" dirty="0"/>
              <a:t>National GHG inventory system</a:t>
            </a:r>
          </a:p>
          <a:p>
            <a:pPr marL="1028700" lvl="2" indent="-342900">
              <a:buFont typeface="+mj-lt"/>
              <a:buAutoNum type="alphaUcPeriod"/>
            </a:pPr>
            <a:r>
              <a:rPr lang="en-US" dirty="0"/>
              <a:t>Data collection and analysis – data management</a:t>
            </a:r>
          </a:p>
          <a:p>
            <a:pPr marL="1028700" lvl="2" indent="-342900">
              <a:buFont typeface="+mj-lt"/>
              <a:buAutoNum type="alphaUcPeriod"/>
            </a:pPr>
            <a:r>
              <a:rPr lang="en-US" dirty="0"/>
              <a:t>Use of 2006 </a:t>
            </a:r>
            <a:r>
              <a:rPr lang="en-US" dirty="0" smtClean="0"/>
              <a:t>guidelines and/or IPCC 2006 software</a:t>
            </a:r>
            <a:endParaRPr lang="en-US" dirty="0"/>
          </a:p>
          <a:p>
            <a:pPr marL="1028700" lvl="2" indent="-342900">
              <a:buFont typeface="+mj-lt"/>
              <a:buAutoNum type="alphaUcPeriod"/>
            </a:pPr>
            <a:r>
              <a:rPr lang="en-US" dirty="0"/>
              <a:t>Training on specific sectors (AFOLU/Energy)</a:t>
            </a:r>
          </a:p>
          <a:p>
            <a:pPr marL="1028700" lvl="2" indent="-342900">
              <a:buFont typeface="+mj-lt"/>
              <a:buAutoNum type="alphaUcPeriod"/>
            </a:pPr>
            <a:r>
              <a:rPr lang="en-US" dirty="0" smtClean="0"/>
              <a:t>Development of </a:t>
            </a:r>
            <a:r>
              <a:rPr lang="en-US" dirty="0"/>
              <a:t>emissions </a:t>
            </a:r>
            <a:r>
              <a:rPr lang="en-US" dirty="0" smtClean="0"/>
              <a:t>factors</a:t>
            </a:r>
            <a:endParaRPr lang="en-US" dirty="0"/>
          </a:p>
          <a:p>
            <a:pPr marL="1028700" lvl="2" indent="-342900">
              <a:buFont typeface="+mj-lt"/>
              <a:buAutoNum type="alphaUcPeriod"/>
            </a:pPr>
            <a:r>
              <a:rPr lang="en-US" dirty="0"/>
              <a:t>Uncertainties of data and emissions calculations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0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9317" y="1452061"/>
            <a:ext cx="7406640" cy="990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Thank you!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746" y="1600200"/>
            <a:ext cx="7836053" cy="4525963"/>
          </a:xfrm>
        </p:spPr>
        <p:txBody>
          <a:bodyPr/>
          <a:lstStyle/>
          <a:p>
            <a:pPr marL="0" indent="0">
              <a:buNone/>
            </a:pPr>
            <a:endParaRPr lang="en-US" sz="36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3600" b="1" dirty="0">
                <a:solidFill>
                  <a:srgbClr val="00B0F0"/>
                </a:solidFill>
              </a:rPr>
              <a:t>Damiano </a:t>
            </a:r>
            <a:r>
              <a:rPr lang="it-IT" sz="3600" b="1" dirty="0" smtClean="0">
                <a:solidFill>
                  <a:srgbClr val="00B0F0"/>
                </a:solidFill>
              </a:rPr>
              <a:t>Borgogno</a:t>
            </a:r>
          </a:p>
          <a:p>
            <a:pPr marL="0" indent="0" algn="ctr">
              <a:buNone/>
            </a:pPr>
            <a:endParaRPr lang="it-IT" sz="3600" b="1" dirty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it-IT" sz="3600" b="1" dirty="0" smtClean="0">
                <a:solidFill>
                  <a:srgbClr val="00B0F0"/>
                </a:solidFill>
              </a:rPr>
              <a:t>Coordinator</a:t>
            </a:r>
          </a:p>
          <a:p>
            <a:pPr marL="0" indent="0" algn="ctr">
              <a:buNone/>
            </a:pPr>
            <a:endParaRPr lang="it-IT" sz="3600" b="1" dirty="0">
              <a:solidFill>
                <a:srgbClr val="00B0F0"/>
              </a:solidFill>
            </a:endParaRPr>
          </a:p>
          <a:p>
            <a:pPr marL="34290" indent="0" algn="ctr">
              <a:buNone/>
            </a:pPr>
            <a:r>
              <a:rPr lang="it-IT" sz="4000" b="1" dirty="0">
                <a:hlinkClick r:id="rId3"/>
              </a:rPr>
              <a:t>damiano.borgogno@undp.org</a:t>
            </a:r>
            <a:r>
              <a:rPr lang="it-IT" sz="4000" b="1" dirty="0"/>
              <a:t> </a:t>
            </a:r>
          </a:p>
          <a:p>
            <a:endParaRPr lang="en-US" dirty="0"/>
          </a:p>
        </p:txBody>
      </p:sp>
      <p:pic>
        <p:nvPicPr>
          <p:cNvPr id="9" name="Immagine 3" descr="UND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1152" y="165800"/>
            <a:ext cx="759849" cy="1238948"/>
          </a:xfrm>
          <a:prstGeom prst="rect">
            <a:avLst/>
          </a:prstGeom>
        </p:spPr>
      </p:pic>
      <p:pic>
        <p:nvPicPr>
          <p:cNvPr id="10" name="Immagine 5" descr="UNEP-lo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" y="240180"/>
            <a:ext cx="977987" cy="1164568"/>
          </a:xfrm>
          <a:prstGeom prst="rect">
            <a:avLst/>
          </a:prstGeom>
        </p:spPr>
      </p:pic>
      <p:pic>
        <p:nvPicPr>
          <p:cNvPr id="11" name="Immagine 6" descr="GEF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04840" y="263215"/>
            <a:ext cx="2255593" cy="1184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41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338" y="133702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National Communications – Non Annex I Parties</a:t>
            </a:r>
            <a:endParaRPr lang="en-US" sz="32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9713" y="3725119"/>
            <a:ext cx="70016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>
                <a:latin typeface="Calibri" panose="020F0502020204030204" pitchFamily="34" charset="0"/>
              </a:rPr>
              <a:t>Several Barriers such as: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Calibri" panose="020F0502020204030204" pitchFamily="34" charset="0"/>
              </a:rPr>
              <a:t>Lack of harmonized national institutional framework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Calibri" panose="020F0502020204030204" pitchFamily="34" charset="0"/>
              </a:rPr>
              <a:t>Lack of technical capacities to prepare solid quality reports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Calibri" panose="020F0502020204030204" pitchFamily="34" charset="0"/>
              </a:rPr>
              <a:t>Limited access to data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smtClean="0">
                <a:latin typeface="Calibri" panose="020F0502020204030204" pitchFamily="34" charset="0"/>
              </a:rPr>
              <a:t>Limited consultation and weak stakeholder consultations processes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782" y="140460"/>
            <a:ext cx="89573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Status of </a:t>
            </a:r>
            <a:r>
              <a:rPr lang="en-US" sz="40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reporting</a:t>
            </a:r>
            <a:endParaRPr lang="en-US" sz="4000" dirty="0">
              <a:solidFill>
                <a:srgbClr val="00B0F0"/>
              </a:solidFill>
              <a:latin typeface="+mj-lt"/>
              <a:ea typeface="+mj-ea"/>
              <a:cs typeface="+mj-cs"/>
            </a:endParaRPr>
          </a:p>
          <a:p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9713" y="1463899"/>
            <a:ext cx="73540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A very reduced amount of countries have not submitted yet the first 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Around forty countries are working on their SNC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Almost a hundred countries are preparing the TNC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ne </a:t>
            </a:r>
            <a:r>
              <a:rPr lang="en-US" sz="2400" dirty="0">
                <a:solidFill>
                  <a:schemeClr val="accent1"/>
                </a:solidFill>
              </a:rPr>
              <a:t>country has submitted a Fourth and Fifth NC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1707"/>
            <a:ext cx="8042276" cy="7885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BURs – Non Annex I</a:t>
            </a:r>
            <a:endParaRPr lang="en-US" sz="32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78" y="6438544"/>
            <a:ext cx="535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Consulted on December 6th, UNFCCC website 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568" y="1385596"/>
            <a:ext cx="6140884" cy="4038600"/>
          </a:xfrm>
        </p:spPr>
      </p:pic>
    </p:spTree>
    <p:extLst>
      <p:ext uri="{BB962C8B-B14F-4D97-AF65-F5344CB8AC3E}">
        <p14:creationId xmlns:p14="http://schemas.microsoft.com/office/powerpoint/2010/main" val="23812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1707"/>
            <a:ext cx="8042276" cy="7885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sz="3200" dirty="0" smtClean="0">
                <a:solidFill>
                  <a:srgbClr val="FFC000"/>
                </a:solidFill>
                <a:latin typeface="Calibri" panose="020F0502020204030204" pitchFamily="34" charset="0"/>
              </a:rPr>
              <a:t>INDCs</a:t>
            </a:r>
            <a:endParaRPr lang="en-US" sz="3200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78" y="6438544"/>
            <a:ext cx="535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anose="020F0502020204030204" pitchFamily="34" charset="0"/>
              </a:rPr>
              <a:t>Source: Climate Action Tracker  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1347537"/>
            <a:ext cx="7404653" cy="4443663"/>
          </a:xfrm>
        </p:spPr>
        <p:txBody>
          <a:bodyPr/>
          <a:lstStyle/>
          <a:p>
            <a:pPr marL="34290" indent="0">
              <a:buNone/>
            </a:pPr>
            <a:r>
              <a:rPr lang="en-US" dirty="0">
                <a:solidFill>
                  <a:srgbClr val="00B0F0"/>
                </a:solidFill>
              </a:rPr>
              <a:t>State of Play: 4 December 2015</a:t>
            </a:r>
          </a:p>
          <a:p>
            <a:pPr marL="34290" indent="0">
              <a:buNone/>
            </a:pPr>
            <a:endParaRPr lang="en-US" dirty="0" smtClean="0"/>
          </a:p>
          <a:p>
            <a:r>
              <a:rPr lang="en-US" dirty="0" smtClean="0"/>
              <a:t>157 </a:t>
            </a:r>
            <a:r>
              <a:rPr lang="en-US" dirty="0"/>
              <a:t>submissions, </a:t>
            </a:r>
            <a:endParaRPr lang="en-US" dirty="0" smtClean="0"/>
          </a:p>
          <a:p>
            <a:r>
              <a:rPr lang="en-US" dirty="0" smtClean="0"/>
              <a:t>reflecting </a:t>
            </a:r>
            <a:r>
              <a:rPr lang="en-US" dirty="0"/>
              <a:t>184 countries (including the European Union member states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</a:t>
            </a:r>
            <a:r>
              <a:rPr lang="en-US" dirty="0"/>
              <a:t>covering around 94% of global emissions in 2010 (excluding LULUCF)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97% of global population. </a:t>
            </a:r>
            <a:endParaRPr lang="en-US" dirty="0" smtClean="0"/>
          </a:p>
          <a:p>
            <a:pPr marL="34290" indent="0">
              <a:buNone/>
            </a:pPr>
            <a:endParaRPr lang="en-US" sz="1800" dirty="0" smtClean="0">
              <a:solidFill>
                <a:srgbClr val="FFC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0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86" y="224589"/>
            <a:ext cx="8046118" cy="846727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Support to Countries by UNDP/UNEP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50" y="1103401"/>
            <a:ext cx="7404653" cy="4628146"/>
          </a:xfrm>
        </p:spPr>
        <p:txBody>
          <a:bodyPr>
            <a:normAutofit fontScale="40000" lnSpcReduction="20000"/>
          </a:bodyPr>
          <a:lstStyle/>
          <a:p>
            <a:pPr marL="34290" indent="0" algn="ctr">
              <a:buNone/>
            </a:pPr>
            <a:r>
              <a:rPr lang="en-US" sz="6400" b="1" dirty="0" smtClean="0">
                <a:solidFill>
                  <a:srgbClr val="FFC000"/>
                </a:solidFill>
              </a:rPr>
              <a:t>Two tier support, in partnership with GEF</a:t>
            </a:r>
          </a:p>
          <a:p>
            <a:pPr marL="34290" indent="0" algn="ctr">
              <a:buNone/>
            </a:pPr>
            <a:endParaRPr lang="en-US" sz="64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7200" dirty="0" smtClean="0"/>
              <a:t>UNDP and UNEP as </a:t>
            </a:r>
            <a:r>
              <a:rPr lang="en-US" sz="7200" b="1" dirty="0" smtClean="0"/>
              <a:t>implementing agencies </a:t>
            </a:r>
            <a:r>
              <a:rPr lang="en-US" sz="7200" dirty="0" smtClean="0"/>
              <a:t>provide mayor support to countries in access to funding and oversight during project implementation</a:t>
            </a:r>
          </a:p>
          <a:p>
            <a:pPr marL="34290" indent="0" algn="just">
              <a:buNone/>
            </a:pPr>
            <a:r>
              <a:rPr lang="en-US" sz="5500" dirty="0"/>
              <a:t>T</a:t>
            </a:r>
            <a:r>
              <a:rPr lang="en-US" sz="5500" dirty="0" smtClean="0"/>
              <a:t>ogether </a:t>
            </a:r>
            <a:r>
              <a:rPr lang="en-US" sz="5500" b="1" dirty="0" smtClean="0"/>
              <a:t>we work with more than:</a:t>
            </a:r>
          </a:p>
          <a:p>
            <a:pPr marL="34290" indent="0" algn="just">
              <a:buNone/>
            </a:pPr>
            <a:r>
              <a:rPr lang="en-US" sz="4900" b="1" dirty="0" smtClean="0">
                <a:solidFill>
                  <a:srgbClr val="FFC000"/>
                </a:solidFill>
              </a:rPr>
              <a:t>135 Countries </a:t>
            </a:r>
            <a:r>
              <a:rPr lang="en-US" sz="4900" dirty="0" smtClean="0">
                <a:solidFill>
                  <a:srgbClr val="FFC000"/>
                </a:solidFill>
              </a:rPr>
              <a:t>on their National Communications</a:t>
            </a:r>
          </a:p>
          <a:p>
            <a:pPr marL="34290" indent="0" algn="just">
              <a:buNone/>
            </a:pPr>
            <a:r>
              <a:rPr lang="en-US" sz="4900" b="1" dirty="0" smtClean="0">
                <a:solidFill>
                  <a:srgbClr val="FFC000"/>
                </a:solidFill>
              </a:rPr>
              <a:t>80 Countries </a:t>
            </a:r>
            <a:r>
              <a:rPr lang="en-US" sz="4900" dirty="0" smtClean="0">
                <a:solidFill>
                  <a:srgbClr val="FFC000"/>
                </a:solidFill>
              </a:rPr>
              <a:t>on their Biennial Update Reports</a:t>
            </a:r>
          </a:p>
          <a:p>
            <a:pPr marL="34290" indent="0" algn="just">
              <a:buNone/>
            </a:pPr>
            <a:endParaRPr lang="en-US" sz="5500" dirty="0" smtClean="0"/>
          </a:p>
          <a:p>
            <a:pPr algn="just"/>
            <a:r>
              <a:rPr lang="en-US" sz="7200" dirty="0" smtClean="0"/>
              <a:t>GSP to support countries </a:t>
            </a:r>
            <a:r>
              <a:rPr lang="en-US" sz="7200" dirty="0" smtClean="0"/>
              <a:t>to </a:t>
            </a:r>
            <a:r>
              <a:rPr lang="en-US" sz="7200" b="1" dirty="0" smtClean="0"/>
              <a:t>overcome institutional and technical barriers</a:t>
            </a:r>
            <a:r>
              <a:rPr lang="en-US" sz="7200" dirty="0" smtClean="0"/>
              <a:t>, fostering south-south collaboration between </a:t>
            </a:r>
            <a:r>
              <a:rPr lang="en-US" sz="7200" dirty="0" smtClean="0"/>
              <a:t>countries</a:t>
            </a:r>
            <a:endParaRPr lang="en-US" sz="7200" b="1" dirty="0" smtClean="0">
              <a:solidFill>
                <a:srgbClr val="FFC000"/>
              </a:solidFill>
            </a:endParaRPr>
          </a:p>
          <a:p>
            <a:pPr marL="34290" indent="0" algn="just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57247" y="6223829"/>
            <a:ext cx="1746806" cy="365125"/>
          </a:xfrm>
        </p:spPr>
        <p:txBody>
          <a:bodyPr/>
          <a:lstStyle/>
          <a:p>
            <a:r>
              <a:rPr lang="en-US" smtClean="0"/>
              <a:t>9/25/15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40" y="176463"/>
            <a:ext cx="7406640" cy="890075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Lessons learnt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58" y="818148"/>
            <a:ext cx="7106652" cy="482867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57247" y="6223829"/>
            <a:ext cx="1746806" cy="365125"/>
          </a:xfrm>
        </p:spPr>
        <p:txBody>
          <a:bodyPr/>
          <a:lstStyle/>
          <a:p>
            <a:r>
              <a:rPr lang="en-US" dirty="0" smtClean="0"/>
              <a:t>9/25/15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75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874" y="199724"/>
            <a:ext cx="7406640" cy="843013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Lessons learnt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990" y="818147"/>
            <a:ext cx="7042484" cy="478054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57247" y="6223829"/>
            <a:ext cx="1746806" cy="365125"/>
          </a:xfrm>
        </p:spPr>
        <p:txBody>
          <a:bodyPr/>
          <a:lstStyle/>
          <a:p>
            <a:r>
              <a:rPr lang="en-US" dirty="0" smtClean="0"/>
              <a:t>9/25/15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2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81" y="176463"/>
            <a:ext cx="7406640" cy="898358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Lessons learnt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47" y="1260107"/>
            <a:ext cx="7404653" cy="45631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FFC000"/>
                </a:solidFill>
              </a:rPr>
              <a:t>Important to ensure technical rigor</a:t>
            </a:r>
          </a:p>
          <a:p>
            <a:pPr lvl="1"/>
            <a:r>
              <a:rPr lang="en-US" sz="2400" dirty="0"/>
              <a:t>Data</a:t>
            </a:r>
          </a:p>
          <a:p>
            <a:pPr lvl="1"/>
            <a:r>
              <a:rPr lang="en-US" sz="2400" dirty="0"/>
              <a:t>Technical experience on GHG Inventory, mitigation models and V&amp;A scenarios</a:t>
            </a:r>
          </a:p>
          <a:p>
            <a:pPr lvl="1"/>
            <a:r>
              <a:rPr lang="en-US" sz="2400" dirty="0" smtClean="0"/>
              <a:t>QA/QC</a:t>
            </a:r>
          </a:p>
          <a:p>
            <a:pPr lvl="1"/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rgbClr val="FFC000"/>
                </a:solidFill>
              </a:rPr>
              <a:t>Moving from communications to actions</a:t>
            </a:r>
          </a:p>
          <a:p>
            <a:pPr lvl="1"/>
            <a:r>
              <a:rPr lang="en-US" sz="2400" dirty="0" smtClean="0"/>
              <a:t>Support to development of national plans, including design of development planning processes</a:t>
            </a:r>
          </a:p>
          <a:p>
            <a:pPr lvl="1"/>
            <a:r>
              <a:rPr lang="en-US" sz="2400" dirty="0" smtClean="0"/>
              <a:t>Communicate the communications!</a:t>
            </a:r>
          </a:p>
          <a:p>
            <a:pPr lvl="1"/>
            <a:r>
              <a:rPr lang="en-US" sz="2400" dirty="0" smtClean="0"/>
              <a:t>Mobilize financial resources</a:t>
            </a:r>
          </a:p>
          <a:p>
            <a:pPr marL="34290" indent="0">
              <a:buNone/>
            </a:pPr>
            <a:endParaRPr lang="en-US" dirty="0" smtClean="0"/>
          </a:p>
          <a:p>
            <a:pPr marL="20574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57247" y="6223829"/>
            <a:ext cx="1746806" cy="365125"/>
          </a:xfrm>
        </p:spPr>
        <p:txBody>
          <a:bodyPr/>
          <a:lstStyle/>
          <a:p>
            <a:r>
              <a:rPr lang="en-US" dirty="0" smtClean="0"/>
              <a:t>9/25/15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07" y="256673"/>
            <a:ext cx="8479256" cy="135636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The Global Support Program is here to 						help </a:t>
            </a:r>
            <a:r>
              <a:rPr lang="en-US" b="1" dirty="0" smtClean="0">
                <a:solidFill>
                  <a:srgbClr val="00B0F0"/>
                </a:solidFill>
              </a:rPr>
              <a:t>you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77" y="1768642"/>
            <a:ext cx="8110286" cy="4038600"/>
          </a:xfrm>
        </p:spPr>
        <p:txBody>
          <a:bodyPr>
            <a:normAutofit lnSpcReduction="10000"/>
          </a:bodyPr>
          <a:lstStyle/>
          <a:p>
            <a:pPr marL="0" lvl="1" indent="0" algn="just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300" b="1" dirty="0" smtClean="0"/>
              <a:t>Targetted support </a:t>
            </a:r>
            <a:r>
              <a:rPr lang="it-IT" sz="2300" dirty="0" smtClean="0"/>
              <a:t>as GSP’s phillosophy, but prioritization based on where technical assistance is most needed</a:t>
            </a:r>
            <a:endParaRPr lang="it-IT" sz="2300" dirty="0"/>
          </a:p>
          <a:p>
            <a:pPr marL="0" lvl="1" indent="0" algn="just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300" b="1" dirty="0"/>
              <a:t>Act as a facilitator</a:t>
            </a:r>
            <a:r>
              <a:rPr lang="it-IT" sz="2300" dirty="0"/>
              <a:t>: GSP not meant to cover all technical support alone.</a:t>
            </a:r>
            <a:r>
              <a:rPr lang="it-IT" sz="2300" dirty="0">
                <a:solidFill>
                  <a:srgbClr val="FFC000"/>
                </a:solidFill>
              </a:rPr>
              <a:t> Coordination with others is crucial </a:t>
            </a:r>
            <a:r>
              <a:rPr lang="it-IT" sz="2300" dirty="0" smtClean="0">
                <a:solidFill>
                  <a:srgbClr val="FFC000"/>
                </a:solidFill>
              </a:rPr>
              <a:t>- Enhance </a:t>
            </a:r>
            <a:r>
              <a:rPr lang="it-IT" sz="2300" dirty="0">
                <a:solidFill>
                  <a:srgbClr val="FFC000"/>
                </a:solidFill>
              </a:rPr>
              <a:t>efficiency </a:t>
            </a:r>
          </a:p>
          <a:p>
            <a:pPr marL="0" lvl="1" indent="0" algn="just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300" b="1" dirty="0"/>
              <a:t>Maximize online assistance</a:t>
            </a:r>
            <a:r>
              <a:rPr lang="it-IT" sz="2300" dirty="0"/>
              <a:t>: To respond quickly and expand support to greatest number of countries </a:t>
            </a:r>
          </a:p>
          <a:p>
            <a:pPr marL="274320" lvl="2" indent="0" algn="just">
              <a:spcBef>
                <a:spcPts val="700"/>
              </a:spcBef>
              <a:buSzPct val="60000"/>
              <a:buNone/>
            </a:pPr>
            <a:r>
              <a:rPr lang="it-IT" sz="2300" dirty="0"/>
              <a:t>One-to-one but posting for others to benefit (FAQ), as appropriate</a:t>
            </a:r>
          </a:p>
          <a:p>
            <a:pPr marL="274320" lvl="2" indent="0" algn="just">
              <a:spcBef>
                <a:spcPts val="700"/>
              </a:spcBef>
              <a:buSzPct val="60000"/>
              <a:buNone/>
            </a:pPr>
            <a:r>
              <a:rPr lang="it-IT" sz="2300" dirty="0"/>
              <a:t>Webinars, discussion forums, </a:t>
            </a:r>
            <a:r>
              <a:rPr lang="it-IT" sz="2300" dirty="0" smtClean="0"/>
              <a:t>others</a:t>
            </a:r>
            <a:endParaRPr lang="it-IT" sz="2300" dirty="0"/>
          </a:p>
          <a:p>
            <a:pPr marL="0" lvl="1" indent="0" algn="just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300" b="1" dirty="0"/>
              <a:t>Knowledge exchange</a:t>
            </a:r>
            <a:r>
              <a:rPr lang="it-IT" sz="2300" dirty="0"/>
              <a:t> to dissemination good </a:t>
            </a:r>
            <a:r>
              <a:rPr lang="it-IT" sz="2300" dirty="0" smtClean="0"/>
              <a:t>practices</a:t>
            </a:r>
          </a:p>
          <a:p>
            <a:pPr marL="0" lvl="1" indent="0" algn="just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it-IT" sz="2300" b="1" dirty="0" smtClean="0"/>
              <a:t>Technical peer review </a:t>
            </a:r>
            <a:r>
              <a:rPr lang="it-IT" sz="2300" dirty="0" smtClean="0"/>
              <a:t>at the request of countries</a:t>
            </a:r>
            <a:endParaRPr lang="it-IT" sz="2300" dirty="0"/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it-IT" sz="250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4222</TotalTime>
  <Words>499</Words>
  <Application>Microsoft Office PowerPoint</Application>
  <PresentationFormat>On-screen Show (4:3)</PresentationFormat>
  <Paragraphs>94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Basis</vt:lpstr>
      <vt:lpstr>PowerPoint Presentation</vt:lpstr>
      <vt:lpstr> National Communications – Non Annex I Parties</vt:lpstr>
      <vt:lpstr> BURs – Non Annex I</vt:lpstr>
      <vt:lpstr> INDCs</vt:lpstr>
      <vt:lpstr>Support to Countries by UNDP/UNEP</vt:lpstr>
      <vt:lpstr>Lessons learnt</vt:lpstr>
      <vt:lpstr>Lessons learnt</vt:lpstr>
      <vt:lpstr>Lessons learnt</vt:lpstr>
      <vt:lpstr>The Global Support Program is here to       help you</vt:lpstr>
      <vt:lpstr>GSP key components</vt:lpstr>
      <vt:lpstr>Some examples of how the GSP can provide support 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Gayle Nelson</dc:creator>
  <cp:lastModifiedBy>Damiano Borgogno</cp:lastModifiedBy>
  <cp:revision>121</cp:revision>
  <cp:lastPrinted>2015-09-29T19:42:14Z</cp:lastPrinted>
  <dcterms:created xsi:type="dcterms:W3CDTF">2015-09-22T16:10:01Z</dcterms:created>
  <dcterms:modified xsi:type="dcterms:W3CDTF">2015-12-08T13:42:16Z</dcterms:modified>
</cp:coreProperties>
</file>